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70" r:id="rId9"/>
    <p:sldId id="271" r:id="rId10"/>
    <p:sldId id="265" r:id="rId11"/>
    <p:sldId id="266" r:id="rId12"/>
    <p:sldId id="267" r:id="rId13"/>
    <p:sldId id="269" r:id="rId14"/>
    <p:sldId id="272" r:id="rId15"/>
    <p:sldId id="273" r:id="rId16"/>
    <p:sldId id="276" r:id="rId17"/>
    <p:sldId id="275" r:id="rId18"/>
    <p:sldId id="274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11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CE5-70DC-466D-9AA6-CB5CA17A8147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1C233-A2EF-448F-8838-B35C3A363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7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5311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828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133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033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17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4307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911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296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1883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567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743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D9A2-0B8C-43EB-BA15-D63FFE6D9F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2431-CE72-49AE-A797-AE1CBA098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bu=e8eo&amp;from=yandex.ru;search/;web;;&amp;text=&amp;etext=2102.kvaxFeD8mzkUsyIGvG_xRTy9GbiwhAQByH-2yWEX1SNPQqmqjeDU6AvAZdMhcWxfMJ4thxiQOUeHx_DKuWTEDtFH_Cers1g2GgPcna8QIPw-QA66cIOUh_Pvtmctd1Dixy4u9IqtJqHEQNKY3dKs34FxDSf8qgkDshOnJEBwvAibgsaOiA7GMHFcSEYfiBTq.4c41c838b1795aeca6f67652e5fbdd13874450a7&amp;uuid=&amp;state=PEtFfuTeVD4jaxywoSUvtB2i7c0_vxGdDFcW7MDt6c_LdIVGO5cgeLj8fvU1ifOA4GCv_ViFoGmh8U13TdP9itMpPn3TPY_dlQi1HWdmdh0GC5f7V8sYY1WaQJfTx8VG&amp;&amp;cst=AiuY0DBWFJ4CiF6OxvZkNOvGWVoCH_he8WY5h_QwVgcFtsfl-zOQJa_Lxx24XeriItAZjU7YQGQ-xs7wtBOSG4ryabh4kSBm734cdBtDjneWmS9U2YJsAZOfbjPo9Jl4zya-Scf5JH_cBZUzd_wj5fBAlLYbc-HHKvJKMrjPix_jq5hb2UsllKTqlf15nSI95qASuPylFbk2-jFWrJ41afADKwkAFNvCrxDeNmi8f0y66THc_0criP9-D--jUfaIy_MbOwKQLQhpvNJOV906jqvN9zTCNKC87ezQ0NKd90Pvr7azllXhlNXXAC3J1On9gkMni1XrSLiOt-07TA1CiX04JenccEEZEubzETiF52w5HpKSy99cnKX0oQz6skAK_luWT4JoUM32W65YAcGOcj17BggMzTWlw40jmISho1dlsIxetIm2EA,,&amp;data=UlNrNmk5WktYejY4cHFySjRXSWhXSmlHb1Y5YXYwZG9sZEpjYk5CaTFCdFI5UVROX0VuQnM0NlVKT0ZFaG5zNDI1Y3lfM1VqRWVKRzV6cXctbHFnMW9CXzl4VlFiVTVk&amp;sign=5e06b63d0e77ecd16cc0c5c8c5b911ed&amp;keyno=0&amp;b64e=2&amp;ref=orjY4mGPRjk5boDnW0uvlrrd71vZw9kpVBUyA8nmgRH5pjAsQ9jusrgkjZrU9FGUmoGQA60RG5DJuSMbeCFuyWX5SOeRvtO-rGYMhGiaY_vo2uC8Ym9WrHDQrjCEa-qOH6k7tlB6YdR-MBM5Lxiq_L_YKwPFaid4N9pbkDtlUl4ZPsD0VTiHLd4Fmd0SrZ9C_w6q_LFdhJ_J9aG52uRnI8uS1mjNfmagCuCCqjwlBOaJ-Op6rNlwC-Ga70kXCcuo66yxtiJvwZbjYlvHdhZrMViQzxpCnKyoiWxYubGfuXZ_sD14Voh9lntJgbbuvjPkJylUcW3paOGOlOJiDiUWW9ewnO58mAwkATrgsacVg1GoW_fXWk_1KqMpWPAin1wWD4PMswAv34L-McRkVxOMCEfs_bnC7SjwCSxmmMyX5MDcW2taeakjqwYEPURbrnLDLzMQNvFMzRExGoKzeKNol8cMz0zZ9FE7&amp;l10n=ru&amp;rp=1&amp;cts=1553586705537&amp;mc=5.168474858024812&amp;hdtime=223715.35" TargetMode="External"/><Relationship Id="rId2" Type="http://schemas.openxmlformats.org/officeDocument/2006/relationships/hyperlink" Target="https://ru-vpr.ru/tag/russkij-yazy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tps/ru-vpr.ru/wp-content/uploads/2019/02/vpr6-rus-o.pdf" TargetMode="External"/><Relationship Id="rId4" Type="http://schemas.openxmlformats.org/officeDocument/2006/relationships/hyperlink" Target="https://https/ru-vpr.ru/wp-content/uploads/2019/02/vpr6-rus-demo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54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21803"/>
              </p:ext>
            </p:extLst>
          </p:nvPr>
        </p:nvGraphicFramePr>
        <p:xfrm>
          <a:off x="2501900" y="228597"/>
          <a:ext cx="8874443" cy="6546444"/>
        </p:xfrm>
        <a:graphic>
          <a:graphicData uri="http://schemas.openxmlformats.org/drawingml/2006/table">
            <a:tbl>
              <a:tblPr/>
              <a:tblGrid>
                <a:gridCol w="863600"/>
                <a:gridCol w="6908800"/>
                <a:gridCol w="1102043"/>
              </a:tblGrid>
              <a:tr h="31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Указания по оцениванию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399"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фонетического разбора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0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Разбор выполнен верно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допущена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одна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ошибка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допущены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две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ошибки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допущено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более двух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ошибок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399"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морфемного разбора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0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Разбор выполнен верно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допущена одна ошибка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допущены две ошибки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допущено более двух ошибок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КЗ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морфологического разбора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0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Разбор выполнен верно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допущена одна ошибка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допущены две ошибки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допущено более двух ошибок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синтаксического разбора предложения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0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Разбор выполнен верно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допущена одна ошибка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допущены две ошибки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разборе допущено более двух ошибок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71">
                <a:tc gridSpan="2">
                  <a:txBody>
                    <a:bodyPr/>
                    <a:lstStyle/>
                    <a:p>
                      <a:pPr marL="257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" y="34290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" y="2146300"/>
            <a:ext cx="15621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0 – 3</a:t>
            </a:r>
          </a:p>
          <a:p>
            <a:pPr algn="ctr"/>
            <a:r>
              <a:rPr lang="ru-RU" sz="2400" b="1" dirty="0" smtClean="0"/>
              <a:t>1 – 2</a:t>
            </a:r>
          </a:p>
          <a:p>
            <a:pPr algn="ctr"/>
            <a:r>
              <a:rPr lang="ru-RU" sz="2400" b="1" dirty="0" smtClean="0"/>
              <a:t>2 – 1</a:t>
            </a:r>
          </a:p>
          <a:p>
            <a:pPr algn="ctr"/>
            <a:r>
              <a:rPr lang="ru-RU" sz="2400" b="1" dirty="0" smtClean="0"/>
              <a:t>3 – 0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2783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21133"/>
              </p:ext>
            </p:extLst>
          </p:nvPr>
        </p:nvGraphicFramePr>
        <p:xfrm>
          <a:off x="736600" y="1269999"/>
          <a:ext cx="10744200" cy="3886296"/>
        </p:xfrm>
        <a:graphic>
          <a:graphicData uri="http://schemas.openxmlformats.org/drawingml/2006/table">
            <a:tbl>
              <a:tblPr/>
              <a:tblGrid>
                <a:gridCol w="9490319"/>
                <a:gridCol w="1253881"/>
              </a:tblGrid>
              <a:tr h="883922">
                <a:tc>
                  <a:txBody>
                    <a:bodyPr/>
                    <a:lstStyle/>
                    <a:p>
                      <a:pPr marL="237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Содержание верного ответа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указания по оцениванию</a:t>
                      </a:r>
                    </a:p>
                    <a:p>
                      <a:pPr marL="237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800" b="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рты, облегч</a:t>
                      </a: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ть, крас</a:t>
                      </a: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вее, кварт</a:t>
                      </a: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7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Верно поставлено ударение во всех словах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7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Верно поставлено ударение только в трёх словах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Верно поставлено ударение только в одном-двух словах.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ИЛИ Ударение во всех словах поставлено неверно / не поставлено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515">
                <a:tc>
                  <a:txBody>
                    <a:bodyPr/>
                    <a:lstStyle/>
                    <a:p>
                      <a:pPr marL="264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700" y="2794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32959"/>
              </p:ext>
            </p:extLst>
          </p:nvPr>
        </p:nvGraphicFramePr>
        <p:xfrm>
          <a:off x="381000" y="355605"/>
          <a:ext cx="11041691" cy="6433225"/>
        </p:xfrm>
        <a:graphic>
          <a:graphicData uri="http://schemas.openxmlformats.org/drawingml/2006/table">
            <a:tbl>
              <a:tblPr firstRow="1" firstCol="1" bandRow="1"/>
              <a:tblGrid>
                <a:gridCol w="9705876"/>
                <a:gridCol w="1335815"/>
              </a:tblGrid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Содержание верного ответа и указания по оцениванию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Обозначение частей речи в предложении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3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Отсутствие указания части речи над словом в записанном предложении приравнивается к ошибке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Верно определены все части речи в предложении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Допущена одна ошибка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Допущены две ошибки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более двух ошибок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Указание отсутствующих частей речи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Верно указаны все отсутствующие в предложении части речи.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Верно указаны все отсутствующие в предложении части речи из списка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обязательных для указания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86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Допущена одна ошибка.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Одна из отсутствующих в предложении частей речи (из списка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обязательных для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указания) не указана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Допущены две или более ошибки.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Две из отсутствующих в предложении частей речи (из списка </a:t>
                      </a:r>
                      <a:r>
                        <a:rPr lang="ru-RU" sz="1800" spc="-5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обязательных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указания) не указаны.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Ответ неправильный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1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694" marR="2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603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17601"/>
              </p:ext>
            </p:extLst>
          </p:nvPr>
        </p:nvGraphicFramePr>
        <p:xfrm>
          <a:off x="254000" y="381001"/>
          <a:ext cx="11569700" cy="6182320"/>
        </p:xfrm>
        <a:graphic>
          <a:graphicData uri="http://schemas.openxmlformats.org/drawingml/2006/table">
            <a:tbl>
              <a:tblPr firstRow="1" firstCol="1" bandRow="1"/>
              <a:tblGrid>
                <a:gridCol w="10216043"/>
                <a:gridCol w="1353657"/>
              </a:tblGrid>
              <a:tr h="594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Содержание верного ответа и указания по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оцениванию </a:t>
                      </a:r>
                      <a:r>
                        <a:rPr lang="ru-RU" sz="1800" b="1" spc="-1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допускаются иные формулировки ответа, не искажающие его смысла)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Баллы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0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мысль текста.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всегда верно, когда говорят, что собака людям верна, а кошка дому: у </a:t>
                      </a:r>
                      <a:r>
                        <a:rPr lang="ru-RU" sz="18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Иваныча</a:t>
                      </a:r>
                      <a:r>
                        <a:rPr lang="ru-RU" sz="1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вышло совсем наоборот.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мысль текста может быть приведена в иной, близкой по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смыслу формулировке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2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мысль определена верно, полно; предложение построено правильно, в нём употреблены слова в свойственном им значении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31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  мысль   определена   верно, но   недостаточно   полно; предложение построено правильно, в нём употреблены слова в свойственном им значении. ИЛИ Основная мысль определена верно, полно; в предложении допущены один-два речевых недочёта.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Основная мысль определена верно, но недостаточно полно; в предложении допущен один речевой недочёт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0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мысль определена верно, полно; в предложении допущено более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двух речевых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недочётов.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Основная мысль определена верно, но недостаточно полно; в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предложении допущены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два и более речевых недочёта.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Основная мысль не определена / определена неверно независимо от наличия</a:t>
                      </a:r>
                      <a:r>
                        <a:rPr lang="ru-RU" sz="1800" spc="-1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отсутствия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речевых недочётов в построении предложения и словоупотреблении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1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97" marR="2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70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810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ВПР по русскому языку. 5 класс. 2018 г.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4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 smtClean="0"/>
              <a:t>Основная мысль текста</a:t>
            </a:r>
          </a:p>
          <a:p>
            <a:pPr marL="0" indent="0">
              <a:buNone/>
            </a:pPr>
            <a:r>
              <a:rPr lang="ru-RU" sz="3600" i="1" dirty="0" smtClean="0"/>
              <a:t>Труд лесника </a:t>
            </a:r>
            <a:r>
              <a:rPr lang="ru-RU" sz="3600" i="1" dirty="0" err="1" smtClean="0"/>
              <a:t>Тилана</a:t>
            </a:r>
            <a:r>
              <a:rPr lang="ru-RU" sz="3600" i="1" dirty="0" smtClean="0"/>
              <a:t> не даёт пескам передвигаться и засыпать каналы, сады и сёла.</a:t>
            </a:r>
            <a:endParaRPr lang="ru-RU" sz="36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Что хотел сказать автор читателю? </a:t>
            </a:r>
            <a:r>
              <a:rPr lang="ru-RU" b="1" u="sng" dirty="0" smtClean="0"/>
              <a:t>Определи и запиши </a:t>
            </a:r>
            <a:r>
              <a:rPr lang="ru-RU" u="sng" dirty="0" smtClean="0"/>
              <a:t>основную мысль текста.</a:t>
            </a:r>
          </a:p>
          <a:p>
            <a:pPr marL="0" indent="0">
              <a:buNone/>
            </a:pPr>
            <a:r>
              <a:rPr lang="ru-RU" b="1" dirty="0" smtClean="0"/>
              <a:t>Ответ.</a:t>
            </a:r>
            <a:r>
              <a:rPr lang="ru-RU" dirty="0" smtClean="0"/>
              <a:t> </a:t>
            </a:r>
            <a:r>
              <a:rPr lang="ru-RU" sz="3600" i="1" dirty="0" smtClean="0"/>
              <a:t>Главная мысль в том чтобы рассказать как живут жители пустыни (животные) и о том как живут люди.</a:t>
            </a:r>
          </a:p>
          <a:p>
            <a:pPr marL="0" indent="0">
              <a:buNone/>
            </a:pPr>
            <a:r>
              <a:rPr lang="ru-RU" sz="2400" dirty="0" smtClean="0"/>
              <a:t>(Пунктуация сохранена авторская)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13400" y="1690688"/>
            <a:ext cx="25400" cy="448627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8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0200" y="174625"/>
            <a:ext cx="11531600" cy="72707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Какой факт, по мнению автора текста, свидетельствует о том, что </a:t>
            </a:r>
            <a:r>
              <a:rPr lang="ru-RU" sz="2400" dirty="0" err="1" smtClean="0"/>
              <a:t>Иваныч</a:t>
            </a:r>
            <a:r>
              <a:rPr lang="ru-RU" sz="2400" dirty="0" smtClean="0"/>
              <a:t> был ласковым котом? Запишите ответ.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32234"/>
              </p:ext>
            </p:extLst>
          </p:nvPr>
        </p:nvGraphicFramePr>
        <p:xfrm>
          <a:off x="241300" y="901703"/>
          <a:ext cx="11772900" cy="5902645"/>
        </p:xfrm>
        <a:graphic>
          <a:graphicData uri="http://schemas.openxmlformats.org/drawingml/2006/table">
            <a:tbl>
              <a:tblPr firstRow="1" firstCol="1" bandRow="1"/>
              <a:tblGrid>
                <a:gridCol w="10834197"/>
                <a:gridCol w="938703"/>
              </a:tblGrid>
              <a:tr h="268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Содержание верного ответа и указания по оцениванию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Баллы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7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 может быть сформулирован так: </a:t>
                      </a: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Завидев хозяев, кот мурлыкал, тёрся об их ноги.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 может быть дан в иной, близкой по смыслу формулировке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может быть допущен один речевой недочёт или допущена одна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орфографическая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или одна пунктуационная, или одна грамматическая ошибка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78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могут быть допущены один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речевой недочёт  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  одна   орфографическая, или   одна   пунктуационная, или  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одна грамматическая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ошибка.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могут быть допущены один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речевой недочёт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две орфографические ошибки при отсутствии пунктуационных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грамматических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ошибок.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могут быть допущены один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речевой недочёт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две пунктуационные ошибки при отсутствии орфографических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грамматических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ошибок.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могут быть допущены один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речевой недочёт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две    грамматические ошибки при отсутствии орфографических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пунктуационных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ошибок.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 в предложении, содержащем правильный ответ, в сумме может быть </a:t>
                      </a:r>
                      <a:r>
                        <a:rPr lang="ru-RU" sz="1800" i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не более трёх ошибок (в их числе - только один речевой недочёт)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Дан правильный ответ, в предложении допущено более трёх ошибок. ИЛИ Ответ неправильный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spc="-2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226" marR="21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7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203200"/>
            <a:ext cx="11353800" cy="652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Так, проверка всероссийских проверочных работ осуществляется учителями в своей образовательной организации по стандартизированным критериям, предложенным разработчиками ВПР. Именно при проверке конкретных работ на уровне ОО могут быть выявлены затруднения.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Организовано это может быть так: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после того как обучающиеся сдали написанные работы, организаторы собирают все работы по предмету в одной аудитории;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организаторы выдают всем учителям-предметникам, участвующим в проверке, формулировки стандартизированных критериев оценивания (обычно критерии присылаются в школу в день проведения работы);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учителя-предметники совместно смотрят несколько работ, обсуждают встретившиеся в каждом задании ошибки, соотносят их со стандартизированными критериями, договариваются, как оценивать выполнение работы в каждом конкретном случае;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в процессе предварительного просмотра работ и при дальнейшей проверке фиксируются типовые ошибки, проблемы и затруднения в каждом конкретном случае;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осуществляется проверка всех работ с учетом обсуждений и договоренностей о подходах к оцениванию.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5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8100"/>
            <a:ext cx="121634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0" y="987425"/>
            <a:ext cx="7302500" cy="5746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https://ru-vpr.ru/tag/russkij-yazyk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77800"/>
            <a:ext cx="1010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4000" b="1" dirty="0" smtClean="0"/>
              <a:t>ВПР </a:t>
            </a:r>
            <a:r>
              <a:rPr lang="ru-RU" sz="4000" b="1" dirty="0" err="1" smtClean="0"/>
              <a:t>СтатГрад</a:t>
            </a:r>
            <a:r>
              <a:rPr lang="ru-RU" sz="4000" b="1" dirty="0" smtClean="0"/>
              <a:t> официальный сайт </a:t>
            </a:r>
            <a:r>
              <a:rPr lang="en-US" sz="4000" b="1" dirty="0" smtClean="0">
                <a:solidFill>
                  <a:srgbClr val="DD0000"/>
                </a:solidFill>
                <a:latin typeface="Arial" panose="020B0604020202020204" pitchFamily="34" charset="0"/>
                <a:hlinkClick r:id="rId3"/>
              </a:rPr>
              <a:t>ru-vpr.ru</a:t>
            </a:r>
            <a:endParaRPr lang="en-US" sz="4000" b="1" dirty="0">
              <a:solidFill>
                <a:srgbClr val="0077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80282"/>
              </p:ext>
            </p:extLst>
          </p:nvPr>
        </p:nvGraphicFramePr>
        <p:xfrm>
          <a:off x="942971" y="1663839"/>
          <a:ext cx="9763128" cy="4892040"/>
        </p:xfrm>
        <a:graphic>
          <a:graphicData uri="http://schemas.openxmlformats.org/drawingml/2006/table">
            <a:tbl>
              <a:tblPr/>
              <a:tblGrid>
                <a:gridCol w="4881564"/>
                <a:gridCol w="4881564"/>
              </a:tblGrid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 dirty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Год: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2019 год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 dirty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Предмет: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Русский язык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Класс: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6 класс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01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Дата проведения: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Работа проводится 23 апреля, 2019 года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Кол-во заданий: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14 заданий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Время на выполнение: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dirty="0">
                          <a:effectLst/>
                        </a:rPr>
                        <a:t>90 минут</a:t>
                      </a: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Демоверсия: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u="sng" dirty="0">
                          <a:solidFill>
                            <a:srgbClr val="F16051"/>
                          </a:solidFill>
                          <a:effectLst/>
                          <a:hlinkClick r:id="rId4"/>
                        </a:rPr>
                        <a:t>Демоверсия</a:t>
                      </a:r>
                      <a:endParaRPr lang="ru-RU" sz="2400" b="0" dirty="0">
                        <a:effectLst/>
                      </a:endParaRP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578">
                <a:tc>
                  <a:txBody>
                    <a:bodyPr/>
                    <a:lstStyle/>
                    <a:p>
                      <a:pPr algn="l" fontAlgn="ctr"/>
                      <a:r>
                        <a:rPr lang="ru-RU" b="0">
                          <a:solidFill>
                            <a:srgbClr val="41569A"/>
                          </a:solidFill>
                          <a:effectLst/>
                          <a:latin typeface="Bandera Pro"/>
                        </a:rPr>
                        <a:t>Описание работы:</a:t>
                      </a:r>
                    </a:p>
                  </a:txBody>
                  <a:tcPr marL="190500"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0" u="sng" dirty="0">
                          <a:solidFill>
                            <a:srgbClr val="F16051"/>
                          </a:solidFill>
                          <a:effectLst/>
                          <a:hlinkClick r:id="rId5"/>
                        </a:rPr>
                        <a:t>Описание</a:t>
                      </a:r>
                      <a:endParaRPr lang="ru-RU" sz="2400" b="0" dirty="0">
                        <a:effectLst/>
                      </a:endParaRPr>
                    </a:p>
                  </a:txBody>
                  <a:tcPr marR="190500" marT="95250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05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850900"/>
            <a:ext cx="11264900" cy="3078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Работа предметной комиссии образовательной организации при оценивании ВПР в соответствии с критериями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0400" y="5160169"/>
            <a:ext cx="6204466" cy="1456531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Работинская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Маргарита Альбертовна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заведующая кафедрой филологии 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КОГОАУ «КЭПЛ»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1" y="4533900"/>
            <a:ext cx="483737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223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ВСЕРОССИЙСКОЙ ПРОВЕРОЧНОЙ РАБОТЫ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Назначение ВПР по русскому языку – оценить </a:t>
            </a:r>
            <a:r>
              <a:rPr lang="ru-RU" sz="3200" b="1" dirty="0" smtClean="0"/>
              <a:t>уровень общеобразовательной подготовки</a:t>
            </a:r>
            <a:r>
              <a:rPr lang="ru-RU" sz="3200" dirty="0" smtClean="0"/>
              <a:t> обучающихся в соответствии с требованиями ФГОС.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ВПР позволяют осуществить </a:t>
            </a:r>
            <a:r>
              <a:rPr lang="ru-RU" sz="3200" b="1" dirty="0" smtClean="0"/>
              <a:t>диагностику достижения </a:t>
            </a:r>
            <a:r>
              <a:rPr lang="ru-RU" sz="3200" dirty="0" smtClean="0"/>
              <a:t>предметных и </a:t>
            </a:r>
            <a:r>
              <a:rPr lang="ru-RU" sz="3200" dirty="0" err="1" smtClean="0"/>
              <a:t>метепредметных</a:t>
            </a:r>
            <a:r>
              <a:rPr lang="ru-RU" sz="3200" dirty="0" smtClean="0"/>
              <a:t> результатов, в том числе </a:t>
            </a:r>
            <a:r>
              <a:rPr lang="ru-RU" sz="3200" dirty="0" err="1" smtClean="0"/>
              <a:t>сформированности</a:t>
            </a:r>
            <a:r>
              <a:rPr lang="ru-RU" sz="3200" dirty="0" smtClean="0"/>
              <a:t> универсальных учебных действий (УУД) и овладения </a:t>
            </a:r>
            <a:r>
              <a:rPr lang="ru-RU" sz="3200" dirty="0" err="1" smtClean="0"/>
              <a:t>межпредметными</a:t>
            </a:r>
            <a:r>
              <a:rPr lang="ru-RU" sz="3200" dirty="0" smtClean="0"/>
              <a:t> понятиями.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755" y="365124"/>
            <a:ext cx="2544246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683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СТАНДАРТИЗИРОВАННОЕ ОЦЕНИВАНИЕ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635124"/>
            <a:ext cx="11303000" cy="4841875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Когда осуществляется процесс оценивания, возникает необходимость определить все рамки этого оценивания, включая цели, направления использования результатов, формат оценки и т.п.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Один из общепринятых подходов в этой области состоит в том, что объективность является следствием соблюдения </a:t>
            </a:r>
            <a:r>
              <a:rPr lang="ru-RU" sz="3200" b="1" dirty="0" smtClean="0"/>
              <a:t>заранее описанных правил</a:t>
            </a:r>
            <a:r>
              <a:rPr lang="ru-RU" sz="3200" dirty="0" smtClean="0"/>
              <a:t>, по которым осуществляется как процедура оценивания, так и выставление результирующей оценки.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u="sng" dirty="0" smtClean="0"/>
              <a:t>Заранее описанные правила </a:t>
            </a:r>
            <a:r>
              <a:rPr lang="ru-RU" sz="3200" dirty="0" smtClean="0"/>
              <a:t>– критерии оценивания работы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938" y="365125"/>
            <a:ext cx="2019062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6700"/>
            <a:ext cx="11277600" cy="11386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ПРОВЕРОЧНОЙ РАБОТЫ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1825625"/>
            <a:ext cx="5588000" cy="4351338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Вариант проверочной работы </a:t>
            </a:r>
            <a:r>
              <a:rPr lang="ru-RU" b="1" dirty="0" smtClean="0">
                <a:solidFill>
                  <a:srgbClr val="FF0000"/>
                </a:solidFill>
              </a:rPr>
              <a:t>5 класса</a:t>
            </a:r>
            <a:r>
              <a:rPr lang="ru-RU" dirty="0" smtClean="0"/>
              <a:t> содержит </a:t>
            </a:r>
            <a:r>
              <a:rPr lang="ru-RU" b="1" dirty="0" smtClean="0"/>
              <a:t>12 заданий</a:t>
            </a:r>
            <a:r>
              <a:rPr lang="ru-RU" dirty="0" smtClean="0"/>
              <a:t>, в том числе </a:t>
            </a:r>
            <a:r>
              <a:rPr lang="ru-RU" b="1" dirty="0" smtClean="0"/>
              <a:t>5 заданий </a:t>
            </a:r>
            <a:r>
              <a:rPr lang="ru-RU" dirty="0" smtClean="0"/>
              <a:t>к приведённому тексту для чтения.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Задания  1 – 9 предполагают запись </a:t>
            </a:r>
            <a:r>
              <a:rPr lang="ru-RU" b="1" dirty="0" smtClean="0"/>
              <a:t>развёрнутого</a:t>
            </a:r>
            <a:r>
              <a:rPr lang="ru-RU" dirty="0" smtClean="0"/>
              <a:t> ответа.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Задания 10 – 12 предполагают </a:t>
            </a:r>
            <a:r>
              <a:rPr lang="ru-RU" b="1" dirty="0" smtClean="0"/>
              <a:t>краткий</a:t>
            </a:r>
            <a:r>
              <a:rPr lang="ru-RU" dirty="0" smtClean="0"/>
              <a:t> ответ в виде слова (сочетания слов).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Вариант проверочной работы </a:t>
            </a:r>
            <a:r>
              <a:rPr lang="ru-RU" b="1" dirty="0" smtClean="0">
                <a:solidFill>
                  <a:srgbClr val="FF0000"/>
                </a:solidFill>
              </a:rPr>
              <a:t>6 класса </a:t>
            </a:r>
            <a:r>
              <a:rPr lang="ru-RU" dirty="0" smtClean="0"/>
              <a:t>содержит </a:t>
            </a:r>
            <a:r>
              <a:rPr lang="ru-RU" b="1" dirty="0" smtClean="0"/>
              <a:t>14 заданий</a:t>
            </a:r>
            <a:r>
              <a:rPr lang="ru-RU" dirty="0" smtClean="0"/>
              <a:t>, в том числе </a:t>
            </a:r>
            <a:r>
              <a:rPr lang="ru-RU" b="1" dirty="0" smtClean="0"/>
              <a:t>5 заданий </a:t>
            </a:r>
            <a:r>
              <a:rPr lang="ru-RU" dirty="0" smtClean="0"/>
              <a:t>к приведённому тексту для чтения.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Задания  1 – 3, 7 – 12, 14 предполагают запись </a:t>
            </a:r>
            <a:r>
              <a:rPr lang="ru-RU" b="1" dirty="0" smtClean="0"/>
              <a:t>развёрнутого </a:t>
            </a:r>
            <a:r>
              <a:rPr lang="ru-RU" dirty="0" smtClean="0"/>
              <a:t>ответа.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Задания 4 – 6, 13 предполагают </a:t>
            </a:r>
            <a:r>
              <a:rPr lang="ru-RU" b="1" dirty="0" smtClean="0"/>
              <a:t>краткий </a:t>
            </a:r>
            <a:r>
              <a:rPr lang="ru-RU" dirty="0" smtClean="0"/>
              <a:t>ответ в виде слова (сочетания слов).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9864"/>
          <a:stretch/>
        </p:blipFill>
        <p:spPr>
          <a:xfrm>
            <a:off x="0" y="0"/>
            <a:ext cx="1244600" cy="148522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07100" y="1825625"/>
            <a:ext cx="25400" cy="460057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17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25"/>
            <a:ext cx="12192000" cy="8286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 проверочной работы по русскому языку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5200" y="1127125"/>
            <a:ext cx="1879600" cy="371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Задание 1</a:t>
            </a:r>
            <a:endParaRPr lang="ru-RU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25688"/>
              </p:ext>
            </p:extLst>
          </p:nvPr>
        </p:nvGraphicFramePr>
        <p:xfrm>
          <a:off x="546099" y="1587498"/>
          <a:ext cx="11074401" cy="4956734"/>
        </p:xfrm>
        <a:graphic>
          <a:graphicData uri="http://schemas.openxmlformats.org/drawingml/2006/table">
            <a:tbl>
              <a:tblPr firstRow="1" firstCol="1" bandRow="1"/>
              <a:tblGrid>
                <a:gridCol w="802852"/>
                <a:gridCol w="8887249"/>
                <a:gridCol w="1384300"/>
              </a:tblGrid>
              <a:tr h="419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Содержание верного ответа и указания по оцениванию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Соблюдение орфографических норм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204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Орфографических ошибок нет (или допущена одна негрубая ошибка). 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    оценивании     выполнения    задания     по     критерию    К1 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учитываются     </a:t>
                      </a:r>
                      <a:r>
                        <a:rPr lang="ru-RU" sz="1600" b="1" i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ошибки, сделанные     </a:t>
                      </a:r>
                      <a:r>
                        <a:rPr lang="ru-RU" sz="1600" b="1" i="1" u="sng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    вставке 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пропущенных букв, раскрытии скобок, восстановлении слитного, раздельного и дефисного написания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слов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Допущено не более двух ошибок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Допущены три-четыре ошибки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Допущено пять ошибок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Допущено более пяти ошибок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Соблюдение пунктуационных норм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03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Пунктуационных ошибок нет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Допущена одна ошибка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Допущены две ошибки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более двух ошибок</a:t>
                      </a: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026" marR="25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384300" y="2844800"/>
            <a:ext cx="292100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98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39091"/>
              </p:ext>
            </p:extLst>
          </p:nvPr>
        </p:nvGraphicFramePr>
        <p:xfrm>
          <a:off x="558800" y="228601"/>
          <a:ext cx="11150600" cy="6500609"/>
        </p:xfrm>
        <a:graphic>
          <a:graphicData uri="http://schemas.openxmlformats.org/drawingml/2006/table">
            <a:tbl>
              <a:tblPr firstRow="1" firstCol="1" bandRow="1"/>
              <a:tblGrid>
                <a:gridCol w="971523"/>
                <a:gridCol w="8819720"/>
                <a:gridCol w="1359357"/>
              </a:tblGrid>
              <a:tr h="279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Правильность списывания текста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1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Текст переписан безошибочно (нет пропущенных и лишних слов, нет слов с изменённым графическим обликом).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более трёх описок и ошибок следующего характера: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 изменён графический облик слова (допущены перестановка, замена или   пропуск   буквы, не   приводящие   к   орфографической   или грамматической ошибке);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в переписанном тексте пропущено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одно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из слов текста либо есть одно лишнее слово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четыре-семь описок и ошибок следующего характера: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 изменён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графический облик слова (допущены перестановка, замена или   пропуск   буквы, не   приводящие   к   орфографической   или грамматической ошибке);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в переписанном тексте пропущено одно из слов текста либо есть одно лишнее слово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Допущено более семи описок и ошибок следующего характера: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 изменён графический облик слова (допущены перестановка, замена или    пропуск    буквы, не    приводящие    к орфографической    или грамматической ошибке);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в переписанном тексте пропущено одно из слов текста либо есть одно лишнее слово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Максимальный балл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930400" y="1663700"/>
            <a:ext cx="4051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6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2037" r="3966" b="20926"/>
          <a:stretch/>
        </p:blipFill>
        <p:spPr>
          <a:xfrm>
            <a:off x="2260600" y="-14279"/>
            <a:ext cx="6883400" cy="692135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613400" y="1092200"/>
            <a:ext cx="850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921000" y="3810000"/>
            <a:ext cx="1320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Выноска 3 (граница и черта) 6"/>
          <p:cNvSpPr/>
          <p:nvPr/>
        </p:nvSpPr>
        <p:spPr>
          <a:xfrm>
            <a:off x="622300" y="1168400"/>
            <a:ext cx="2070100" cy="19304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9787"/>
              <a:gd name="adj8" fmla="val 112829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Изменён графический облик слова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(замена буквы)	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93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333" r="1819" b="26111"/>
          <a:stretch/>
        </p:blipFill>
        <p:spPr>
          <a:xfrm>
            <a:off x="266700" y="0"/>
            <a:ext cx="7162799" cy="667243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225800" y="2324100"/>
            <a:ext cx="215900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365500" y="5905500"/>
            <a:ext cx="285750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Выноска 1 6"/>
          <p:cNvSpPr/>
          <p:nvPr/>
        </p:nvSpPr>
        <p:spPr>
          <a:xfrm>
            <a:off x="7429499" y="4403017"/>
            <a:ext cx="3416301" cy="1172283"/>
          </a:xfrm>
          <a:prstGeom prst="borderCallout1">
            <a:avLst>
              <a:gd name="adj1" fmla="val 50167"/>
              <a:gd name="adj2" fmla="val 217"/>
              <a:gd name="adj3" fmla="val 112500"/>
              <a:gd name="adj4" fmla="val -38333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Изменён графический облик слова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3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1524</Words>
  <Application>Microsoft Office PowerPoint</Application>
  <PresentationFormat>Произвольный</PresentationFormat>
  <Paragraphs>248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Работа предметной комиссии образовательной организации при оценивании ВПР в соответствии с критериями</vt:lpstr>
      <vt:lpstr>НАЗНАЧЕНИЕ  ВСЕРОССИЙСКОЙ ПРОВЕРОЧНОЙ РАБОТЫ</vt:lpstr>
      <vt:lpstr>СТАНДАРТИЗИРОВАННОЕ ОЦЕНИВАНИЕ </vt:lpstr>
      <vt:lpstr>СТРУКТУРА ПРОВЕРОЧНОЙ РАБОТЫ</vt:lpstr>
      <vt:lpstr>Система оценивания проверочной работы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 по русскому языку. 5 класс. 2018 г.</vt:lpstr>
      <vt:lpstr>Какой факт, по мнению автора текста, свидетельствует о том, что Иваныч был ласковым котом? Запишите ответ.</vt:lpstr>
      <vt:lpstr>Презентация PowerPoint</vt:lpstr>
      <vt:lpstr>Презентация PowerPoint</vt:lpstr>
      <vt:lpstr>https://ru-vpr.ru/tag/russkij-yazyk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 Андреевич</cp:lastModifiedBy>
  <cp:revision>36</cp:revision>
  <cp:lastPrinted>2019-03-25T18:47:36Z</cp:lastPrinted>
  <dcterms:created xsi:type="dcterms:W3CDTF">2019-03-25T11:00:24Z</dcterms:created>
  <dcterms:modified xsi:type="dcterms:W3CDTF">2019-03-26T12:33:02Z</dcterms:modified>
</cp:coreProperties>
</file>