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82" r:id="rId4"/>
    <p:sldId id="273" r:id="rId5"/>
    <p:sldId id="283" r:id="rId6"/>
    <p:sldId id="284" r:id="rId7"/>
    <p:sldId id="286" r:id="rId8"/>
    <p:sldId id="287" r:id="rId9"/>
    <p:sldId id="285" r:id="rId10"/>
    <p:sldId id="288" r:id="rId11"/>
    <p:sldId id="289" r:id="rId12"/>
    <p:sldId id="291" r:id="rId13"/>
    <p:sldId id="298" r:id="rId14"/>
    <p:sldId id="299" r:id="rId15"/>
    <p:sldId id="300" r:id="rId16"/>
    <p:sldId id="301" r:id="rId17"/>
    <p:sldId id="302" r:id="rId18"/>
    <p:sldId id="296" r:id="rId19"/>
    <p:sldId id="294" r:id="rId20"/>
    <p:sldId id="297" r:id="rId21"/>
  </p:sldIdLst>
  <p:sldSz cx="9144000" cy="5143500" type="screen16x9"/>
  <p:notesSz cx="6669088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04" y="336"/>
      </p:cViewPr>
      <p:guideLst>
        <p:guide orient="horz" pos="162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E0C741FB-9E95-4EEC-9EE6-BC6CED459221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" y="744538"/>
            <a:ext cx="6611938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B8EB5AE-672A-41FB-8402-9B5C47D15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8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9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9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9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B5AE-672A-41FB-8402-9B5C47D15C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9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940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520" y="1059582"/>
            <a:ext cx="8640960" cy="37804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696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905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780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21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3601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059582"/>
            <a:ext cx="4316288" cy="37804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9582"/>
            <a:ext cx="4244280" cy="37804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587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053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2434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988833"/>
            <a:ext cx="3286001" cy="3587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7"/>
            <a:ext cx="5389438" cy="46352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1419622"/>
            <a:ext cx="3286001" cy="3420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5248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8650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12939" y="943812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511557"/>
            <a:ext cx="5486400" cy="328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54EB639-33ED-47B1-8C00-867DF309FBD5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20163E5-A202-4832-AB86-730FFF6B4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054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94320"/>
            <a:ext cx="6264696" cy="8572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2" y="129213"/>
            <a:ext cx="2322186" cy="8190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508" y="4804628"/>
            <a:ext cx="914400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spc="600" dirty="0" smtClean="0">
                <a:solidFill>
                  <a:schemeClr val="bg1"/>
                </a:solidFill>
                <a:effectLst/>
              </a:rPr>
              <a:t>КОГАУ  «Центр  оценки  качества  образования»</a:t>
            </a:r>
            <a:endParaRPr lang="ru-RU" sz="1600" b="1" spc="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633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p.43edu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43edu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irovipk.ru/informatization/eriso-k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ev.43edu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p=messages&amp;join=AJQ1dybPWyemis3uS2WfqpYH" TargetMode="External"/><Relationship Id="rId2" Type="http://schemas.openxmlformats.org/officeDocument/2006/relationships/hyperlink" Target="https://sferum.ru/?p=messages&amp;join=AJQ1d6CdASdwktbYvm3CLMf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p2.43edu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ne.43edu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9583"/>
            <a:ext cx="7772400" cy="2304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Региональная государственная информационная система «Единая региональная информационная система образования Кировской области»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3507854"/>
            <a:ext cx="59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Владимир Андреевич Шульга</a:t>
            </a:r>
          </a:p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аместитель директора-начальник отдела 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сопровождения информационных систем </a:t>
            </a:r>
          </a:p>
          <a:p>
            <a:pPr algn="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КОГАУ ЦОКО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5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ЕРИСО 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3. </a:t>
            </a:r>
            <a:r>
              <a:rPr lang="ru-RU" sz="1800" b="1" dirty="0" smtClean="0"/>
              <a:t>Сегмент </a:t>
            </a:r>
            <a:r>
              <a:rPr lang="ru-RU" sz="1800" b="1" dirty="0"/>
              <a:t>«Дошкольное образование</a:t>
            </a:r>
            <a:r>
              <a:rPr lang="ru-RU" sz="1800" b="1" dirty="0" smtClean="0"/>
              <a:t>»  </a:t>
            </a:r>
            <a:r>
              <a:rPr lang="ru-RU" sz="1800" dirty="0" smtClean="0"/>
              <a:t>(расположен в закрытом разделе </a:t>
            </a:r>
            <a:r>
              <a:rPr lang="ru-RU" sz="1800" dirty="0"/>
              <a:t>по адресу </a:t>
            </a:r>
            <a:r>
              <a:rPr lang="en-US" sz="1800" dirty="0">
                <a:hlinkClick r:id="rId2"/>
              </a:rPr>
              <a:t>https</a:t>
            </a:r>
            <a:r>
              <a:rPr lang="en-US" sz="1800" dirty="0" smtClean="0">
                <a:hlinkClick r:id="rId2"/>
              </a:rPr>
              <a:t>://wp.43edu.ru</a:t>
            </a:r>
            <a:r>
              <a:rPr lang="en-US" sz="1800" dirty="0">
                <a:hlinkClick r:id="rId2"/>
              </a:rPr>
              <a:t>/</a:t>
            </a:r>
            <a:r>
              <a:rPr lang="ru-RU" sz="1800" dirty="0" smtClean="0"/>
              <a:t>).</a:t>
            </a:r>
          </a:p>
          <a:p>
            <a:pPr marL="0" indent="0">
              <a:buNone/>
            </a:pPr>
            <a:r>
              <a:rPr lang="ru-RU" sz="1800" dirty="0"/>
              <a:t>Доступ возможен при установленном </a:t>
            </a:r>
            <a:r>
              <a:rPr lang="en-US" sz="1800" dirty="0" err="1"/>
              <a:t>VipNet</a:t>
            </a:r>
            <a:r>
              <a:rPr lang="ru-RU" sz="1800" dirty="0"/>
              <a:t> или </a:t>
            </a:r>
            <a:r>
              <a:rPr lang="ru-RU" sz="1800" dirty="0" err="1"/>
              <a:t>КриптоПро</a:t>
            </a:r>
            <a:r>
              <a:rPr lang="ru-RU" sz="1800" dirty="0"/>
              <a:t> </a:t>
            </a:r>
            <a:r>
              <a:rPr lang="en-US" sz="1800" dirty="0"/>
              <a:t>CSP 5.0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29559"/>
              </p:ext>
            </p:extLst>
          </p:nvPr>
        </p:nvGraphicFramePr>
        <p:xfrm>
          <a:off x="539552" y="2283718"/>
          <a:ext cx="8064896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4273"/>
                <a:gridCol w="3310590"/>
                <a:gridCol w="2290033"/>
              </a:tblGrid>
              <a:tr h="0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«Доступность дошкольного образования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электронной очереди в дошкольные образовательные организации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органы управления образованием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дошкольной образовательной организацией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Дошкольные образовательные организации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634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ЕРИСО 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4. </a:t>
            </a:r>
            <a:r>
              <a:rPr lang="ru-RU" sz="2000" b="1" dirty="0" smtClean="0"/>
              <a:t>Сегмент «Дополнительные модули» </a:t>
            </a:r>
            <a:r>
              <a:rPr lang="ru-RU" sz="2000" dirty="0" smtClean="0"/>
              <a:t>(в открытом доступе  по адресу: </a:t>
            </a:r>
            <a:r>
              <a:rPr lang="en-US" sz="2000" dirty="0">
                <a:hlinkClick r:id="rId2"/>
              </a:rPr>
              <a:t>https://portal.43edu.ru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)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28170"/>
              </p:ext>
            </p:extLst>
          </p:nvPr>
        </p:nvGraphicFramePr>
        <p:xfrm>
          <a:off x="611560" y="2067694"/>
          <a:ext cx="7848873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3961"/>
                <a:gridCol w="434491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«Мероприятия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 образовании»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Публикация и электронная запись на мероприятия, проводимые образовательными организациями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«Цифровой урок»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Инструмент для создания интерактивных уроков, модулей, курсов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«Интерактивные учебные материалы»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Инструмент для создания интерактивных учебных материалов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«Цифровой школьный музей»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Цифровая образовательно-туристическая платформа виртуальных школьных музеев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«Библиотека педагогических практик»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Региональный банк инновационных педагогических практик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788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Перечень подсистем ЕРИСО КО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На сайте министерства образования Кировской области на главной странице в перечне баннеров в группе «Региональные проекты» выбрать баннер «Единая региональная информационная система образования Кировской области»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2" b="11903"/>
          <a:stretch/>
        </p:blipFill>
        <p:spPr bwMode="auto">
          <a:xfrm>
            <a:off x="971599" y="1923678"/>
            <a:ext cx="7342699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вал 4"/>
          <p:cNvSpPr/>
          <p:nvPr/>
        </p:nvSpPr>
        <p:spPr>
          <a:xfrm>
            <a:off x="5292080" y="2499742"/>
            <a:ext cx="3384376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0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2023/2024 </a:t>
            </a:r>
            <a:r>
              <a:rPr lang="ru-RU" sz="3600" dirty="0" err="1" smtClean="0"/>
              <a:t>у.г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Подсистема «Открытая школа: Мониторинг образования». Таблица «Ученики»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6158"/>
          <a:stretch/>
        </p:blipFill>
        <p:spPr>
          <a:xfrm>
            <a:off x="899592" y="1419622"/>
            <a:ext cx="7200800" cy="31885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8691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2023/2024 </a:t>
            </a:r>
            <a:r>
              <a:rPr lang="ru-RU" sz="3600" dirty="0" err="1" smtClean="0"/>
              <a:t>у.г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Подсистема «Региональный реестр ОО и УО». 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25652"/>
            <a:ext cx="5273924" cy="3348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9329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2023/2024 </a:t>
            </a:r>
            <a:r>
              <a:rPr lang="ru-RU" sz="3600" dirty="0" err="1" smtClean="0"/>
              <a:t>у.г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Электронные журналы.</a:t>
            </a: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635646"/>
            <a:ext cx="87849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1. Добавлен </a:t>
            </a:r>
            <a:r>
              <a:rPr lang="ru-RU" sz="1700" dirty="0"/>
              <a:t>отчет по </a:t>
            </a:r>
            <a:r>
              <a:rPr lang="ru-RU" sz="1700" b="1" dirty="0"/>
              <a:t>объективности</a:t>
            </a:r>
            <a:r>
              <a:rPr lang="ru-RU" sz="1700" dirty="0"/>
              <a:t> выставления оценки за период - отчет формируется для класса, с указанием итоговой оценки и среднего балла по предметам учащихся</a:t>
            </a:r>
          </a:p>
          <a:p>
            <a:r>
              <a:rPr lang="ru-RU" sz="1700" dirty="0" smtClean="0"/>
              <a:t>2. В </a:t>
            </a:r>
            <a:r>
              <a:rPr lang="ru-RU" sz="1700" b="1" dirty="0" err="1"/>
              <a:t>web</a:t>
            </a:r>
            <a:r>
              <a:rPr lang="ru-RU" sz="1700" b="1" dirty="0"/>
              <a:t>-версии</a:t>
            </a:r>
            <a:r>
              <a:rPr lang="ru-RU" sz="1700" dirty="0"/>
              <a:t> электронного дневника добавлен просмотр выписок текущих отметок и отметок за периоды в интерфейсе дневника, без необходимости скачивания.</a:t>
            </a:r>
          </a:p>
          <a:p>
            <a:r>
              <a:rPr lang="ru-RU" sz="1700" dirty="0" smtClean="0"/>
              <a:t>3. В </a:t>
            </a:r>
            <a:r>
              <a:rPr lang="ru-RU" sz="1700" dirty="0"/>
              <a:t>модули </a:t>
            </a:r>
            <a:r>
              <a:rPr lang="ru-RU" sz="1700" b="1" dirty="0"/>
              <a:t>Родители</a:t>
            </a:r>
            <a:r>
              <a:rPr lang="ru-RU" sz="1700" dirty="0"/>
              <a:t> и </a:t>
            </a:r>
            <a:r>
              <a:rPr lang="ru-RU" sz="1700" b="1" dirty="0"/>
              <a:t>Учителя</a:t>
            </a:r>
            <a:r>
              <a:rPr lang="ru-RU" sz="1700" dirty="0"/>
              <a:t> добавлен вывод информации о связи профилей ЭЖ и ВКМ</a:t>
            </a:r>
          </a:p>
          <a:p>
            <a:r>
              <a:rPr lang="ru-RU" sz="1700" dirty="0" smtClean="0"/>
              <a:t>4. Добавлены </a:t>
            </a:r>
            <a:r>
              <a:rPr lang="ru-RU" sz="1700" dirty="0"/>
              <a:t>новые флаги в </a:t>
            </a:r>
            <a:r>
              <a:rPr lang="ru-RU" sz="1700" b="1" dirty="0"/>
              <a:t>Настройки 00</a:t>
            </a:r>
            <a:r>
              <a:rPr lang="ru-RU" sz="1700" dirty="0"/>
              <a:t>: «Учитель НЕ может создавать журнал», «Учитель НЕ может добавлять урок», «Учитель НЕ может удалить урок»</a:t>
            </a:r>
          </a:p>
          <a:p>
            <a:r>
              <a:rPr lang="ru-RU" sz="1700" dirty="0" smtClean="0"/>
              <a:t>5. В </a:t>
            </a:r>
            <a:r>
              <a:rPr lang="ru-RU" sz="1700" dirty="0"/>
              <a:t>просмотре расписания </a:t>
            </a:r>
            <a:r>
              <a:rPr lang="ru-RU" sz="1700" b="1" dirty="0"/>
              <a:t>удалена</a:t>
            </a:r>
            <a:r>
              <a:rPr lang="ru-RU" sz="1700" dirty="0"/>
              <a:t> возможность его редактирования</a:t>
            </a:r>
          </a:p>
          <a:p>
            <a:r>
              <a:rPr lang="ru-RU" sz="1700" dirty="0" smtClean="0"/>
              <a:t>6. В </a:t>
            </a:r>
            <a:r>
              <a:rPr lang="ru-RU" sz="1700" dirty="0"/>
              <a:t>журнал замещений добавлена возможность </a:t>
            </a:r>
            <a:r>
              <a:rPr lang="ru-RU" sz="1700" b="1" dirty="0"/>
              <a:t>заменить</a:t>
            </a:r>
            <a:r>
              <a:rPr lang="ru-RU" sz="1700" dirty="0"/>
              <a:t> занятие</a:t>
            </a:r>
          </a:p>
          <a:p>
            <a:r>
              <a:rPr lang="ru-RU" sz="1700" dirty="0" smtClean="0"/>
              <a:t>7. В </a:t>
            </a:r>
            <a:r>
              <a:rPr lang="ru-RU" sz="1700" dirty="0"/>
              <a:t>отчете «</a:t>
            </a:r>
            <a:r>
              <a:rPr lang="ru-RU" sz="1700" b="1" dirty="0"/>
              <a:t>Невыставленные итоговые оценки</a:t>
            </a:r>
            <a:r>
              <a:rPr lang="ru-RU" sz="1700" dirty="0"/>
              <a:t>» добавлен фильтр по учебному </a:t>
            </a:r>
            <a:r>
              <a:rPr lang="ru-RU" sz="1700" dirty="0" smtClean="0"/>
              <a:t>периоду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36493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2023/2024 </a:t>
            </a:r>
            <a:r>
              <a:rPr lang="ru-RU" sz="3600" dirty="0" err="1" smtClean="0"/>
              <a:t>у.г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Электронные журналы.</a:t>
            </a:r>
            <a:endParaRPr lang="ru-RU" sz="1600" dirty="0"/>
          </a:p>
          <a:p>
            <a:pPr marL="0" indent="0">
              <a:buNone/>
            </a:pPr>
            <a:r>
              <a:rPr lang="ru-RU" sz="1400" dirty="0" smtClean="0"/>
              <a:t>8. В </a:t>
            </a:r>
            <a:r>
              <a:rPr lang="ru-RU" sz="1400" dirty="0"/>
              <a:t>модулях «</a:t>
            </a:r>
            <a:r>
              <a:rPr lang="ru-RU" sz="1400" b="1" dirty="0"/>
              <a:t>Учителя</a:t>
            </a:r>
            <a:r>
              <a:rPr lang="ru-RU" sz="1400" dirty="0"/>
              <a:t>» и «</a:t>
            </a:r>
            <a:r>
              <a:rPr lang="ru-RU" sz="1400" b="1" dirty="0"/>
              <a:t>Родители</a:t>
            </a:r>
            <a:r>
              <a:rPr lang="ru-RU" sz="1400" dirty="0"/>
              <a:t>» добавлен вывод статуса подтверждения учетных записей (ЕСИА, ЕСИА упрощенная, вручную, нет)</a:t>
            </a:r>
          </a:p>
          <a:p>
            <a:pPr marL="0" indent="0">
              <a:buNone/>
            </a:pPr>
            <a:r>
              <a:rPr lang="ru-RU" sz="1400" dirty="0" smtClean="0"/>
              <a:t>9. Исправлено </a:t>
            </a:r>
            <a:r>
              <a:rPr lang="ru-RU" sz="1400" b="1" dirty="0" smtClean="0"/>
              <a:t>редактирование</a:t>
            </a:r>
            <a:r>
              <a:rPr lang="ru-RU" sz="1400" dirty="0" smtClean="0"/>
              <a:t> </a:t>
            </a:r>
            <a:r>
              <a:rPr lang="ru-RU" sz="1400" dirty="0"/>
              <a:t>учеников журнала - теперь классный руководитель всегда может изменить список учеников в журналах своего класса</a:t>
            </a:r>
          </a:p>
          <a:p>
            <a:pPr marL="0" indent="0">
              <a:buNone/>
            </a:pPr>
            <a:r>
              <a:rPr lang="ru-RU" sz="1400" dirty="0" smtClean="0"/>
              <a:t>10. Добавлены </a:t>
            </a:r>
            <a:r>
              <a:rPr lang="ru-RU" sz="1400" dirty="0"/>
              <a:t>отчеты по статистике заполнения КТП (под ролями «</a:t>
            </a:r>
            <a:r>
              <a:rPr lang="ru-RU" sz="1400" b="1" dirty="0"/>
              <a:t>Завуч</a:t>
            </a:r>
            <a:r>
              <a:rPr lang="ru-RU" sz="1400" dirty="0"/>
              <a:t>», «</a:t>
            </a:r>
            <a:r>
              <a:rPr lang="ru-RU" sz="1400" b="1" dirty="0"/>
              <a:t>Учитель</a:t>
            </a:r>
            <a:r>
              <a:rPr lang="ru-RU" sz="1400" dirty="0"/>
              <a:t>»)</a:t>
            </a:r>
          </a:p>
          <a:p>
            <a:pPr marL="0" indent="0">
              <a:buNone/>
            </a:pPr>
            <a:r>
              <a:rPr lang="ru-RU" sz="1400" dirty="0"/>
              <a:t>11.Завучу (школьному администратору) доступно </a:t>
            </a:r>
            <a:r>
              <a:rPr lang="ru-RU" sz="1400" b="1" dirty="0"/>
              <a:t>редактирование</a:t>
            </a:r>
            <a:r>
              <a:rPr lang="ru-RU" sz="1400" dirty="0"/>
              <a:t> тематического планирования школы (модуль «Тематическое планирование»)</a:t>
            </a:r>
          </a:p>
          <a:p>
            <a:pPr marL="0" indent="0">
              <a:buNone/>
            </a:pPr>
            <a:r>
              <a:rPr lang="ru-RU" sz="1400" dirty="0"/>
              <a:t>12</a:t>
            </a:r>
            <a:r>
              <a:rPr lang="ru-RU" sz="1400" dirty="0" smtClean="0"/>
              <a:t>. В </a:t>
            </a:r>
            <a:r>
              <a:rPr lang="ru-RU" sz="1400" dirty="0"/>
              <a:t>закрытой части ЭЖ добавлена возможность указать «</a:t>
            </a:r>
            <a:r>
              <a:rPr lang="ru-RU" sz="1400" b="1" dirty="0"/>
              <a:t>вес оценок</a:t>
            </a:r>
            <a:r>
              <a:rPr lang="ru-RU" sz="1400" dirty="0"/>
              <a:t>» для соответствующих типов оценок.</a:t>
            </a:r>
          </a:p>
          <a:p>
            <a:pPr marL="0" indent="0">
              <a:buNone/>
            </a:pPr>
            <a:r>
              <a:rPr lang="ru-RU" sz="1400" dirty="0"/>
              <a:t>13</a:t>
            </a:r>
            <a:r>
              <a:rPr lang="ru-RU" sz="1400" dirty="0" smtClean="0"/>
              <a:t>. В </a:t>
            </a:r>
            <a:r>
              <a:rPr lang="ru-RU" sz="1400" dirty="0"/>
              <a:t>открытой части электронного журнала и в отчетах добавлен вывод средневзвешенной оценки в дополнение к средней (если в журнале определены дополнительные веса)</a:t>
            </a:r>
          </a:p>
          <a:p>
            <a:pPr marL="0" indent="0">
              <a:buNone/>
            </a:pPr>
            <a:r>
              <a:rPr lang="ru-RU" sz="1400" dirty="0"/>
              <a:t>14</a:t>
            </a:r>
            <a:r>
              <a:rPr lang="ru-RU" sz="1400" dirty="0" smtClean="0"/>
              <a:t>. Добавлена </a:t>
            </a:r>
            <a:r>
              <a:rPr lang="ru-RU" sz="1400" b="1" dirty="0"/>
              <a:t>прокрутка тем урока </a:t>
            </a:r>
            <a:r>
              <a:rPr lang="ru-RU" sz="1400" dirty="0"/>
              <a:t>до последней выбранной (в редактировании занятия)</a:t>
            </a:r>
          </a:p>
          <a:p>
            <a:pPr marL="0" indent="0">
              <a:buNone/>
            </a:pPr>
            <a:r>
              <a:rPr lang="ru-RU" sz="1400" dirty="0"/>
              <a:t>15</a:t>
            </a:r>
            <a:r>
              <a:rPr lang="ru-RU" sz="1400" dirty="0" smtClean="0"/>
              <a:t>. Добавлена </a:t>
            </a:r>
            <a:r>
              <a:rPr lang="ru-RU" sz="1400" dirty="0"/>
              <a:t>возможность в «</a:t>
            </a:r>
            <a:r>
              <a:rPr lang="ru-RU" sz="1400" b="1" dirty="0"/>
              <a:t>Пропуске дня</a:t>
            </a:r>
            <a:r>
              <a:rPr lang="ru-RU" sz="1400" dirty="0"/>
              <a:t>» выставить пропуски на несколько дней подряд (не только болезнь, любого типа)</a:t>
            </a:r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062841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Обновления на 2023/2024 </a:t>
            </a:r>
            <a:r>
              <a:rPr lang="ru-RU" sz="3600" dirty="0" err="1" smtClean="0"/>
              <a:t>у.г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Электронные журналы. Оценки.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В </a:t>
            </a:r>
            <a:r>
              <a:rPr lang="ru-RU" sz="1600" dirty="0"/>
              <a:t>журналах текст в колонке со средней оценкой сделан полужирным, также он становится </a:t>
            </a:r>
            <a:r>
              <a:rPr lang="ru-RU" sz="1600" b="1" dirty="0"/>
              <a:t>красным</a:t>
            </a:r>
            <a:r>
              <a:rPr lang="ru-RU" sz="1600" dirty="0"/>
              <a:t>, если средняя оценка </a:t>
            </a:r>
            <a:r>
              <a:rPr lang="ru-RU" sz="1600" b="1" dirty="0"/>
              <a:t>меньше 3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В </a:t>
            </a:r>
            <a:r>
              <a:rPr lang="ru-RU" sz="1600" dirty="0"/>
              <a:t>большинстве мест в наименовании класса выводится </a:t>
            </a:r>
            <a:r>
              <a:rPr lang="ru-RU" sz="1600" b="1" dirty="0"/>
              <a:t>отметка</a:t>
            </a:r>
            <a:r>
              <a:rPr lang="ru-RU" sz="1600" dirty="0"/>
              <a:t> и </a:t>
            </a:r>
            <a:r>
              <a:rPr lang="ru-RU" sz="1600" b="1" dirty="0"/>
              <a:t>внутреннее наименование </a:t>
            </a:r>
            <a:r>
              <a:rPr lang="ru-RU" sz="1600" dirty="0"/>
              <a:t>(если есть)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В </a:t>
            </a:r>
            <a:r>
              <a:rPr lang="ru-RU" sz="1600" dirty="0"/>
              <a:t>окне добавления урока в норме урока добавлено </a:t>
            </a:r>
            <a:r>
              <a:rPr lang="ru-RU" sz="1600" b="1" dirty="0"/>
              <a:t>отображение времени </a:t>
            </a:r>
            <a:r>
              <a:rPr lang="ru-RU" sz="1600" dirty="0"/>
              <a:t>начала и конца, тип оценки отсортирован по </a:t>
            </a:r>
            <a:r>
              <a:rPr lang="ru-RU" sz="1600" b="1" dirty="0"/>
              <a:t>весу и номеру </a:t>
            </a:r>
            <a:r>
              <a:rPr lang="ru-RU" sz="1600" dirty="0"/>
              <a:t>(то же сделано и для окна редактирования урока)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При </a:t>
            </a:r>
            <a:r>
              <a:rPr lang="ru-RU" sz="1600" dirty="0"/>
              <a:t>добавлении нового урока проверяется </a:t>
            </a:r>
            <a:r>
              <a:rPr lang="ru-RU" sz="1600" b="1" dirty="0"/>
              <a:t>доступность времени </a:t>
            </a:r>
            <a:r>
              <a:rPr lang="ru-RU" sz="1600" dirty="0"/>
              <a:t>для класса и учителя. Если есть </a:t>
            </a:r>
            <a:r>
              <a:rPr lang="ru-RU" sz="1600" b="1" dirty="0"/>
              <a:t>пересечение</a:t>
            </a:r>
            <a:r>
              <a:rPr lang="ru-RU" sz="1600" dirty="0"/>
              <a:t> показывается диалоговое окно с информацией и вопросом, нужно ли создать урок (т.е. урок можно создать в любом случае</a:t>
            </a:r>
            <a:r>
              <a:rPr lang="ru-RU" sz="1600" dirty="0" smtClean="0"/>
              <a:t>).</a:t>
            </a:r>
          </a:p>
          <a:p>
            <a:pPr>
              <a:buFont typeface="+mj-lt"/>
              <a:buAutoNum type="arabicPeriod"/>
            </a:pPr>
            <a:r>
              <a:rPr lang="ru-RU" sz="1600" dirty="0"/>
              <a:t>Добавлена возможность </a:t>
            </a:r>
            <a:r>
              <a:rPr lang="ru-RU" sz="1600" b="1" dirty="0"/>
              <a:t>расцветки колонок </a:t>
            </a:r>
            <a:r>
              <a:rPr lang="ru-RU" sz="1600" dirty="0"/>
              <a:t>журнала по типам оценки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53225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Обучающие материалы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На сайте Института образования Кировской области по адресу: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://kirovipk.ru/informatization/eriso-ko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размещены инструкции, руководства, презентации, записи </a:t>
            </a:r>
            <a:r>
              <a:rPr lang="ru-RU" sz="2000" dirty="0" err="1" smtClean="0"/>
              <a:t>вебинаров</a:t>
            </a:r>
            <a:r>
              <a:rPr lang="ru-RU" sz="2000" dirty="0" smtClean="0"/>
              <a:t>, шаблоны документов по работе в ЕРИСО КО.  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00" y="2427734"/>
            <a:ext cx="4536504" cy="2271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44750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Техническая поддержка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/>
              <a:t>Техническая поддержка пользователей находится по адресу </a:t>
            </a:r>
            <a:r>
              <a:rPr lang="en-US" sz="1600" dirty="0">
                <a:hlinkClick r:id="rId2"/>
              </a:rPr>
              <a:t>https://dev.43edu.ru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 </a:t>
            </a:r>
            <a:r>
              <a:rPr lang="ru-RU" sz="1600" dirty="0" smtClean="0"/>
              <a:t>После входа в модуль «Управление задачами и проектами» необходимо выбрать необходимый проект и в нем создать </a:t>
            </a:r>
            <a:r>
              <a:rPr lang="ru-RU" sz="1800" dirty="0" smtClean="0"/>
              <a:t>задачу.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4409"/>
            <a:ext cx="6480720" cy="2946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Овал 3"/>
          <p:cNvSpPr/>
          <p:nvPr/>
        </p:nvSpPr>
        <p:spPr>
          <a:xfrm>
            <a:off x="6156176" y="2787774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65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Нормативные правовые акты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 algn="just">
              <a:buNone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marL="0" lvl="3" indent="0" algn="just">
              <a:buNone/>
            </a:pPr>
            <a:r>
              <a:rPr lang="ru-RU" sz="2000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36839" t="12370" r="38486" b="27475"/>
          <a:stretch/>
        </p:blipFill>
        <p:spPr bwMode="auto">
          <a:xfrm>
            <a:off x="179512" y="1203599"/>
            <a:ext cx="1296144" cy="1656184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04967"/>
              </p:ext>
            </p:extLst>
          </p:nvPr>
        </p:nvGraphicFramePr>
        <p:xfrm>
          <a:off x="2627784" y="1275605"/>
          <a:ext cx="6336704" cy="32029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36704"/>
              </a:tblGrid>
              <a:tr h="1512169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Стратегия в области цифровой трансформации отраслей экономики, социальной сферы и государственного управления Кировской области (утверждена 20.08.2021 Губернатором</a:t>
                      </a:r>
                      <a:r>
                        <a:rPr lang="ru-RU" sz="1800" baseline="0" dirty="0" smtClean="0"/>
                        <a:t> Кировской области)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08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Распоряжение министерства образования Кировской области от 23.11.2021</a:t>
                      </a:r>
                      <a:r>
                        <a:rPr lang="ru-RU" sz="1800" baseline="0" dirty="0" smtClean="0"/>
                        <a:t> № 1579 «О создании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baseline="0" dirty="0" smtClean="0"/>
                        <a:t>региональной информационной системы «Единая региональная информационная система образования Кировской области»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4"/>
          <a:srcRect l="35111" t="12071" r="36664" b="14300"/>
          <a:stretch/>
        </p:blipFill>
        <p:spPr bwMode="auto">
          <a:xfrm>
            <a:off x="1115616" y="2787774"/>
            <a:ext cx="1296144" cy="1656184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6271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Региональный оператор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Региональным оператором ЕРИСО КО назначен КОГАУ «Центр оценки качества образования»</a:t>
            </a:r>
          </a:p>
          <a:p>
            <a:pPr marL="0" indent="0">
              <a:buNone/>
            </a:pPr>
            <a:r>
              <a:rPr lang="ru-RU" sz="1800" dirty="0"/>
              <a:t>Группа «ЕРИСО Кировской области»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https://sferum.ru/?</a:t>
            </a:r>
            <a:r>
              <a:rPr lang="en-US" sz="1800" dirty="0" smtClean="0">
                <a:hlinkClick r:id="rId2"/>
              </a:rPr>
              <a:t>p=messages&amp;join=AJQ1d6CdASdwktbYvm3CLMf5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Группа </a:t>
            </a:r>
            <a:r>
              <a:rPr lang="ru-RU" sz="1800" dirty="0"/>
              <a:t>«Детские сады ЕРИСО КО» 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https://sferum.ru/?</a:t>
            </a:r>
            <a:r>
              <a:rPr lang="en-US" sz="1800" dirty="0" smtClean="0">
                <a:hlinkClick r:id="rId3"/>
              </a:rPr>
              <a:t>p=messages&amp;join=AJQ1dybPWyemis3uS2WfqpYH</a:t>
            </a: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Телефоны </a:t>
            </a:r>
            <a:r>
              <a:rPr lang="ru-RU" sz="1800" dirty="0"/>
              <a:t>горячей линии:</a:t>
            </a:r>
          </a:p>
          <a:p>
            <a:pPr marL="0" indent="0">
              <a:buNone/>
            </a:pPr>
            <a:r>
              <a:rPr lang="ru-RU" sz="1800" dirty="0" smtClean="0"/>
              <a:t>8-922-963-78-52 8-922-963-35-63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8-922-949-99-54 8-922-948-50-12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Почта</a:t>
            </a:r>
            <a:r>
              <a:rPr lang="ru-RU" sz="1800" dirty="0"/>
              <a:t>: </a:t>
            </a:r>
            <a:r>
              <a:rPr lang="en-US" sz="1800" dirty="0" smtClean="0"/>
              <a:t>sis</a:t>
            </a:r>
            <a:r>
              <a:rPr lang="ru-RU" sz="1800" dirty="0" smtClean="0"/>
              <a:t>@</a:t>
            </a:r>
            <a:r>
              <a:rPr lang="en-US" sz="1800" dirty="0" err="1" smtClean="0"/>
              <a:t>coko</a:t>
            </a:r>
            <a:r>
              <a:rPr lang="en-US" sz="1800"/>
              <a:t>.</a:t>
            </a:r>
            <a:r>
              <a:rPr lang="ru-RU" sz="1800" smtClean="0"/>
              <a:t>kirov.ru</a:t>
            </a:r>
            <a:endParaRPr lang="ru-RU" sz="1800" dirty="0"/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60760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Нормативные правовые акты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 algn="just">
              <a:buNone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marL="0" lvl="3" indent="0" algn="just">
              <a:buNone/>
            </a:pPr>
            <a:r>
              <a:rPr lang="ru-RU" sz="2000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89663"/>
              </p:ext>
            </p:extLst>
          </p:nvPr>
        </p:nvGraphicFramePr>
        <p:xfrm>
          <a:off x="2627784" y="1203598"/>
          <a:ext cx="6264696" cy="30963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64696"/>
              </a:tblGrid>
              <a:tr h="138938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Распоряжение министерства образования Кировской области от  20.04.2022 № 504 «Об утверждении Положения о региональной</a:t>
                      </a:r>
                      <a:r>
                        <a:rPr lang="ru-RU" sz="1600" baseline="0" dirty="0" smtClean="0"/>
                        <a:t> информационной системе «Единая региональная информационная система образования Кировской области»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95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Распоряжение министерства образования Кировской области от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27.12 2022 № 1557 «О вводе в эксплуатацию региональной государственной</a:t>
                      </a:r>
                      <a:r>
                        <a:rPr lang="ru-RU" sz="1600" baseline="0" dirty="0" smtClean="0"/>
                        <a:t> информационной системы «Единая региональная информационная система образования Кировской области»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 rotWithShape="1">
          <a:blip r:embed="rId3"/>
          <a:srcRect l="34531" t="12934" r="36468" b="13269"/>
          <a:stretch/>
        </p:blipFill>
        <p:spPr bwMode="auto">
          <a:xfrm>
            <a:off x="323528" y="1203598"/>
            <a:ext cx="1296143" cy="1584176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5888" t="11726" r="36663" b="18784"/>
          <a:stretch/>
        </p:blipFill>
        <p:spPr bwMode="auto">
          <a:xfrm>
            <a:off x="1187624" y="2699753"/>
            <a:ext cx="1296844" cy="1584175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9351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ambria" pitchFamily="18" charset="0"/>
              </a:rPr>
              <a:t>Уровни эксплуатации РГИС ЕРИСО КО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3" indent="0" algn="just">
              <a:buNone/>
            </a:pPr>
            <a:endParaRPr lang="ru-RU" sz="2000" dirty="0" smtClean="0">
              <a:latin typeface="Cambria" panose="02040503050406030204" pitchFamily="18" charset="0"/>
            </a:endParaRPr>
          </a:p>
          <a:p>
            <a:pPr marL="0" lvl="3" indent="0" algn="just">
              <a:buNone/>
            </a:pPr>
            <a:r>
              <a:rPr lang="ru-RU" sz="2000" dirty="0">
                <a:latin typeface="Cambria" panose="02040503050406030204" pitchFamily="18" charset="0"/>
              </a:rPr>
              <a:t>	</a:t>
            </a:r>
          </a:p>
          <a:p>
            <a:pPr marL="0" indent="0">
              <a:buNone/>
            </a:pPr>
            <a:endParaRPr lang="ru-RU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67902"/>
              </p:ext>
            </p:extLst>
          </p:nvPr>
        </p:nvGraphicFramePr>
        <p:xfrm>
          <a:off x="251520" y="1275605"/>
          <a:ext cx="8568951" cy="3314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4128458"/>
                <a:gridCol w="2856317"/>
              </a:tblGrid>
              <a:tr h="5580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уровень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Организации системы образования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ввод, обработка, хранение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ru-RU" dirty="0" smtClean="0"/>
                        <a:t> экспорт данных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уровень</a:t>
                      </a:r>
                      <a:endParaRPr lang="ru-R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Органы местного самоуправления, осуществляющие управление</a:t>
                      </a:r>
                      <a:r>
                        <a:rPr lang="ru-RU" baseline="0" dirty="0" smtClean="0"/>
                        <a:t> в сфере образования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сбор, обработка, хранение информации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уровень</a:t>
                      </a:r>
                      <a:endParaRPr lang="ru-R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Региональный оператор </a:t>
                      </a:r>
                    </a:p>
                    <a:p>
                      <a:pPr algn="ctr"/>
                      <a:r>
                        <a:rPr lang="ru-RU" dirty="0" smtClean="0"/>
                        <a:t>(КОГАУ «Центр оценки качества образования»)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сбор, обработка, хранение информации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уровень</a:t>
                      </a:r>
                      <a:endParaRPr lang="ru-RU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Министерство образования Кировской области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координация и контроль наполнения баз данных</a:t>
                      </a:r>
                      <a:endParaRPr lang="ru-RU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26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ЕРИСО 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1.</a:t>
            </a:r>
            <a:r>
              <a:rPr lang="ru-RU" sz="1800" b="1" dirty="0" smtClean="0"/>
              <a:t>Общий сегмент </a:t>
            </a:r>
            <a:r>
              <a:rPr lang="ru-RU" sz="1800" dirty="0" smtClean="0"/>
              <a:t>(расположен в закрытом разделе по адресу </a:t>
            </a:r>
            <a:r>
              <a:rPr lang="en-US" sz="1800" dirty="0">
                <a:hlinkClick r:id="rId2"/>
              </a:rPr>
              <a:t>https://wp2.43edu.ru</a:t>
            </a:r>
            <a:r>
              <a:rPr lang="en-US" sz="1800" dirty="0" smtClean="0">
                <a:hlinkClick r:id="rId2"/>
              </a:rPr>
              <a:t>/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r>
              <a:rPr lang="ru-RU" sz="1800" dirty="0" smtClean="0"/>
              <a:t>Доступ возможен при установленном </a:t>
            </a:r>
            <a:r>
              <a:rPr lang="en-US" sz="1800" dirty="0" err="1" smtClean="0"/>
              <a:t>VipNet</a:t>
            </a:r>
            <a:r>
              <a:rPr lang="ru-RU" sz="1800" dirty="0" smtClean="0"/>
              <a:t> или </a:t>
            </a:r>
            <a:r>
              <a:rPr lang="ru-RU" sz="1800" dirty="0" err="1" smtClean="0"/>
              <a:t>КриптоПро</a:t>
            </a:r>
            <a:r>
              <a:rPr lang="ru-RU" sz="1800" dirty="0" smtClean="0"/>
              <a:t> </a:t>
            </a:r>
            <a:r>
              <a:rPr lang="en-US" sz="1800" dirty="0" smtClean="0"/>
              <a:t>CSP 5.0</a:t>
            </a:r>
            <a:r>
              <a:rPr lang="ru-RU" sz="1800" dirty="0" smtClean="0"/>
              <a:t>. 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15764"/>
              </p:ext>
            </p:extLst>
          </p:nvPr>
        </p:nvGraphicFramePr>
        <p:xfrm>
          <a:off x="251520" y="2067694"/>
          <a:ext cx="8424936" cy="273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525658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Название модуля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Описание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«Реестр образовательных организаций и органов управления образованием»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База данных об образовательных организациях, региональных и муниципальных органах управления образованием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«Открытые данные»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Содержит сведения,  обязательные для размещения на сайтах образовательных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«Приемка общеобразовательных организаций к новому учебному году»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Планирование и мониторинг хода приемки общеобразовательных организаций к новому учебному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«Открытая школа: Мониторинг образования»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Базы данных контингента обучающихся, родителей (законных представителей), педагогов и иных сотрудников образовательных организаций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+mn-lt"/>
                          <a:ea typeface="Calibri"/>
                          <a:cs typeface="Times New Roman"/>
                        </a:rPr>
                        <a:t>«Электронные журналы»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База данных для создания электронных журналов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78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ЕРИСО 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53233" y="1860819"/>
            <a:ext cx="316835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Вход для лиц, ответственных за внесение сведений  в систему в образовательной организации или управлении образования.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65" y="1174862"/>
            <a:ext cx="3511553" cy="3549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3419872" y="3435846"/>
            <a:ext cx="79208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98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ЕРИСО 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2. </a:t>
            </a:r>
            <a:r>
              <a:rPr lang="ru-RU" sz="1800" b="1" dirty="0" smtClean="0"/>
              <a:t>Сегмент общего образования </a:t>
            </a:r>
            <a:r>
              <a:rPr lang="ru-RU" sz="1800" dirty="0" smtClean="0"/>
              <a:t>(расположен в открытом разделе             по адресу </a:t>
            </a:r>
            <a:r>
              <a:rPr lang="en-US" sz="1800" dirty="0">
                <a:hlinkClick r:id="rId2"/>
              </a:rPr>
              <a:t>https</a:t>
            </a:r>
            <a:r>
              <a:rPr lang="en-US" sz="1800" dirty="0" smtClean="0">
                <a:hlinkClick r:id="rId2"/>
              </a:rPr>
              <a:t>://one.43edu.ru/</a:t>
            </a:r>
            <a:r>
              <a:rPr lang="ru-RU" sz="1800" dirty="0" smtClean="0"/>
              <a:t>).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080022"/>
              </p:ext>
            </p:extLst>
          </p:nvPr>
        </p:nvGraphicFramePr>
        <p:xfrm>
          <a:off x="395536" y="1995686"/>
          <a:ext cx="828092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Электронные журналы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Завуч,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руководитель, учитель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Электронные</a:t>
                      </a:r>
                      <a:r>
                        <a:rPr lang="ru-RU" b="0" baseline="0" dirty="0" smtClean="0"/>
                        <a:t>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дневники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/>
                        <a:t>Родители,</a:t>
                      </a:r>
                      <a:r>
                        <a:rPr lang="ru-RU" b="0" baseline="0" dirty="0" smtClean="0"/>
                        <a:t> обучающиеся</a:t>
                      </a:r>
                      <a:endParaRPr lang="ru-RU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Отчеты и статистика по школе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Завуч,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руководитель, учитель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Комментарий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кл</a:t>
                      </a:r>
                      <a:r>
                        <a:rPr lang="ru-RU" baseline="0" dirty="0" smtClean="0"/>
                        <a:t>. руководителя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Кл. руководитель, обучающиеся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Мои файлы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пользователи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Дополнительные сервисы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зависимости от роли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086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ЕРИСО 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6"/>
          <a:stretch/>
        </p:blipFill>
        <p:spPr bwMode="auto">
          <a:xfrm>
            <a:off x="811487" y="1138560"/>
            <a:ext cx="7920880" cy="3559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4981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ЕРИСО 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Мобильное приложение (для телефонов с ОС </a:t>
            </a:r>
            <a:r>
              <a:rPr lang="en-US" sz="2000" dirty="0" smtClean="0"/>
              <a:t>Android)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1" y="1544923"/>
            <a:ext cx="1464468" cy="304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20000"/>
            <a:ext cx="1486050" cy="306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923928" y="1923678"/>
            <a:ext cx="4752528" cy="2003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Расположено в магазине приложений </a:t>
            </a:r>
            <a:r>
              <a:rPr lang="en-US" dirty="0" err="1" smtClean="0"/>
              <a:t>RuStore</a:t>
            </a:r>
            <a:r>
              <a:rPr lang="ru-RU" dirty="0" smtClean="0"/>
              <a:t> в разделе «Государственные</a:t>
            </a:r>
            <a:r>
              <a:rPr lang="ru-RU" dirty="0" smtClean="0">
                <a:ea typeface="Calibri"/>
                <a:cs typeface="Times New Roman"/>
              </a:rPr>
              <a:t>».</a:t>
            </a:r>
          </a:p>
          <a:p>
            <a:pPr algn="just">
              <a:lnSpc>
                <a:spcPct val="115000"/>
              </a:lnSpc>
            </a:pPr>
            <a:r>
              <a:rPr lang="ru-RU" dirty="0" smtClean="0">
                <a:ea typeface="Calibri"/>
                <a:cs typeface="Times New Roman"/>
              </a:rPr>
              <a:t>Название: «Образование Кировской области»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Для просмотра оценок обучающегося необходимо родителю войти в приложении выбрать вкладку с именем обучающегося.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687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ЦОКО широ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ЦОКО широкий</Template>
  <TotalTime>1491</TotalTime>
  <Words>1190</Words>
  <Application>Microsoft Office PowerPoint</Application>
  <PresentationFormat>Экран (16:9)</PresentationFormat>
  <Paragraphs>140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Cambria</vt:lpstr>
      <vt:lpstr>Times New Roman</vt:lpstr>
      <vt:lpstr>ЦОКО широкий</vt:lpstr>
      <vt:lpstr>Региональная государственная информационная система «Единая региональная информационная система образования Кировской области»</vt:lpstr>
      <vt:lpstr>Нормативные правовые акты</vt:lpstr>
      <vt:lpstr>Нормативные правовые акты</vt:lpstr>
      <vt:lpstr>Уровни эксплуатации РГИС ЕРИСО КО</vt:lpstr>
      <vt:lpstr>Структура ЕРИСО КО</vt:lpstr>
      <vt:lpstr>Структура ЕРИСО КО</vt:lpstr>
      <vt:lpstr>Структура ЕРИСО КО</vt:lpstr>
      <vt:lpstr>Структура ЕРИСО КО</vt:lpstr>
      <vt:lpstr>Структура ЕРИСО КО</vt:lpstr>
      <vt:lpstr>Структура ЕРИСО КО</vt:lpstr>
      <vt:lpstr>Структура ЕРИСО КО</vt:lpstr>
      <vt:lpstr>Перечень подсистем ЕРИСО КО</vt:lpstr>
      <vt:lpstr>Обновления на 2023/2024 у.г.</vt:lpstr>
      <vt:lpstr>Обновления на 2023/2024 у.г.</vt:lpstr>
      <vt:lpstr>Обновления на 2023/2024 у.г.</vt:lpstr>
      <vt:lpstr>Обновления на 2023/2024 у.г.</vt:lpstr>
      <vt:lpstr>Обновления на 2023/2024 у.г.</vt:lpstr>
      <vt:lpstr>Обучающие материалы</vt:lpstr>
      <vt:lpstr>Техническая поддержка</vt:lpstr>
      <vt:lpstr>Региональный оператор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Андреевич</dc:creator>
  <cp:lastModifiedBy>Владимир Андреевич</cp:lastModifiedBy>
  <cp:revision>170</cp:revision>
  <cp:lastPrinted>2022-12-12T04:19:36Z</cp:lastPrinted>
  <dcterms:created xsi:type="dcterms:W3CDTF">2020-02-11T06:50:30Z</dcterms:created>
  <dcterms:modified xsi:type="dcterms:W3CDTF">2023-08-21T13:03:25Z</dcterms:modified>
</cp:coreProperties>
</file>